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60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9" r:id="rId13"/>
    <p:sldId id="298" r:id="rId14"/>
    <p:sldId id="300" r:id="rId15"/>
  </p:sldIdLst>
  <p:sldSz cx="9144000" cy="6858000" type="screen4x3"/>
  <p:notesSz cx="6834188" cy="99790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99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0765" autoAdjust="0"/>
  </p:normalViewPr>
  <p:slideViewPr>
    <p:cSldViewPr>
      <p:cViewPr>
        <p:scale>
          <a:sx n="100" d="100"/>
          <a:sy n="100" d="100"/>
        </p:scale>
        <p:origin x="-294" y="1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8ED4D-0CAC-4D10-9D47-07C7FDC14B28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2EED8-6E68-4419-84D1-4A6F4D642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E146A-D6CD-4AB9-9603-2DC0F2DE3F0D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2CA04-C9F8-4AD7-886D-2373AEF41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943B3-622F-42D7-9CA0-BAB4BCD1BEAA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5C7D2-098E-40EE-9423-04EA317F9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21170-5E62-408A-8749-1403D57C7C1E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9D752-31F4-4940-BF4A-9801F23DF3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1095A-53D9-40B4-B0F3-8728B4589E9D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955E0-ED80-4C27-9D18-0525129259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693E1-6FA1-4CBE-BEBD-65820F6C5133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C0C17-D1ED-41D0-A8F3-74312EBD1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0E3BC-E1BB-492D-B213-4824C43BBDF9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CFD9A-C853-4F20-AA70-9FFE76542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F076-6358-4754-9D39-635B811CCFF0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443D8-FCDC-48DB-B271-C72D546CC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6E8DD-A5B2-4204-82E4-4B60327616D0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11E76-39D0-4B91-B276-742FDEE2D7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3F508-723B-4422-9901-2E648A5FE4AF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7E122-AA31-43F7-BE65-9746DC8A9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626B8-CBB1-47F1-AC5D-81B00FE2C163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0460A-CA79-49A7-9649-8A2767C69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296B1D-6FF6-4CF0-A8CB-5A0743CE421F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71AEDB-A11A-4531-84D6-034DFBEE4A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3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547714"/>
          </a:xfr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eaLnBrk="1" hangingPunct="1"/>
            <a:r>
              <a:rPr lang="ru-RU" dirty="0" smtClean="0">
                <a:latin typeface="Arial" charset="0"/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Внутришкольный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контроль-приоритетное направление деятельности заместителя директора по УВР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Совещание заместителей директоров общеобразовательных учреждений Альметьевского муниципального района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04.12.2012 г.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236193"/>
              </p:ext>
            </p:extLst>
          </p:nvPr>
        </p:nvGraphicFramePr>
        <p:xfrm>
          <a:off x="179512" y="880697"/>
          <a:ext cx="8352928" cy="53279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7576"/>
                <a:gridCol w="7037240"/>
                <a:gridCol w="1008112"/>
              </a:tblGrid>
              <a:tr h="121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№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                                           Тематика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 Сроки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2" marR="36592" marT="0" marB="0"/>
                </a:tc>
              </a:tr>
              <a:tr h="2422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 подготовке к началу учебного года.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Распределение функциональных обязанностей между членами администрации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Август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2" marR="36592" marT="0" marB="0"/>
                </a:tc>
              </a:tr>
              <a:tr h="4844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Расстановка кадров, уточнение нагрузки, распределение функциональных обязанностей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Проверка наличия учебников по классам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Проверка алфавитной книги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Утверждение плана-графика подготовки ОУ к ЕГЭ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сентябрь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2" marR="36592" marT="0" marB="0"/>
                </a:tc>
              </a:tr>
              <a:tr h="4844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Работа с учителями-предметниками по организации охраны труда в кабинетах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 дежурстве учителей и учащихся по школе и в столовой.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Итоги стартовой диагностики учебных достижений на начало учебного года: результаты, проблемы, пути их </a:t>
                      </a:r>
                      <a:r>
                        <a:rPr lang="ru-RU" sz="1600" dirty="0" smtClean="0">
                          <a:effectLst/>
                        </a:rPr>
                        <a:t>решения.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Октябрь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2" marR="36592" marT="0" marB="0"/>
                </a:tc>
              </a:tr>
              <a:tr h="7267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Организация </a:t>
                      </a:r>
                      <a:r>
                        <a:rPr lang="ru-RU" sz="1600" dirty="0" smtClean="0">
                          <a:effectLst/>
                        </a:rPr>
                        <a:t>внеурочной</a:t>
                      </a:r>
                      <a:r>
                        <a:rPr lang="ru-RU" sz="1600" baseline="0" dirty="0" smtClean="0">
                          <a:effectLst/>
                        </a:rPr>
                        <a:t> деятельности </a:t>
                      </a: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учащихся </a:t>
                      </a:r>
                      <a:r>
                        <a:rPr lang="ru-RU" sz="1600" baseline="0" dirty="0" smtClean="0">
                          <a:effectLst/>
                        </a:rPr>
                        <a:t> младших классов.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Правописание непроверяемых безударных гласных навык списывания текста в 2, 4 </a:t>
                      </a:r>
                      <a:r>
                        <a:rPr lang="ru-RU" sz="1600" dirty="0" err="1">
                          <a:effectLst/>
                        </a:rPr>
                        <a:t>кл</a:t>
                      </a:r>
                      <a:r>
                        <a:rPr lang="ru-RU" sz="1600" dirty="0"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 выполнении программ по учебным предметам и выявление причин отставания школьников в 1-й четверти.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Анализ выполнения мероприятия по профилактике детского травматизма и пожарной безопасности.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Ноябрь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2" marR="36592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39552" y="262575"/>
            <a:ext cx="8352929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Совещания при директоре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</a:rPr>
              <a:t>.</a:t>
            </a:r>
            <a:endParaRPr kumimoji="0" lang="ru-RU" sz="200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96308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401199"/>
              </p:ext>
            </p:extLst>
          </p:nvPr>
        </p:nvGraphicFramePr>
        <p:xfrm>
          <a:off x="143288" y="188640"/>
          <a:ext cx="8937650" cy="61695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5620"/>
                <a:gridCol w="7796454"/>
                <a:gridCol w="755576"/>
              </a:tblGrid>
              <a:tr h="9916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2060"/>
                          </a:solidFill>
                          <a:effectLst/>
                        </a:rPr>
                        <a:t>Работа по подготовке к итоговой аттестации.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2060"/>
                          </a:solidFill>
                          <a:effectLst/>
                        </a:rPr>
                        <a:t>Проверка классных журналов.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2060"/>
                          </a:solidFill>
                          <a:effectLst/>
                        </a:rPr>
                        <a:t>О выполнении программ по учебным предметам и выявление причин отставания школьников в первом полугодии.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2060"/>
                          </a:solidFill>
                          <a:effectLst/>
                        </a:rPr>
                        <a:t>Инструктаж по технике безопасности перед новогодними праздниками.</a:t>
                      </a:r>
                      <a:endParaRPr lang="ru-RU" sz="14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Декабрь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2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Проверка подготовки к ЕГЭ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 результатах проверки состояния преподавания предметов регионального компонента учебного плана.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Эффективность физкультурно-оздоровительных мероприятий в режиме учебных и внеклассных занятий.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Январь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9506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Заявка на учебники.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Готовность 4 класса к решению задач основной школы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Результаты работы Совета по профилактике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Результативность работы родительского лектория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Февраль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7129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Проверка рабочих тетрадей по физике, химии, географии (выборочно)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Состояние работы кружков, секций. Удовлетворенность запросов учащихся и родителей (результаты анкетирования).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Март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7129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Качество преподавания предметов. Результат введения </a:t>
                      </a:r>
                      <a:r>
                        <a:rPr lang="ru-RU" sz="1400" dirty="0" smtClean="0">
                          <a:effectLst/>
                        </a:rPr>
                        <a:t>новых программ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Состояние учебных кабинетов.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Апрель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12854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О </a:t>
                      </a:r>
                      <a:r>
                        <a:rPr lang="ru-RU" sz="1400" dirty="0">
                          <a:effectLst/>
                        </a:rPr>
                        <a:t>подготовке итогов работы школы за год, составление отчетов, анализа успеваемости, оформление портфолио учителей и учащихся. Анкетирование учителей (идеи, взгляды, предложения к планированию работы на будущий учебный год).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 выполнении образовательных программ (анализ классных журналов</a:t>
                      </a:r>
                      <a:r>
                        <a:rPr lang="ru-RU" sz="1400" dirty="0" smtClean="0">
                          <a:effectLst/>
                        </a:rPr>
                        <a:t>,)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Объективность выставления отметок, </a:t>
                      </a:r>
                      <a:r>
                        <a:rPr lang="ru-RU" sz="1400" dirty="0" err="1">
                          <a:effectLst/>
                        </a:rPr>
                        <a:t>накопляемость</a:t>
                      </a:r>
                      <a:r>
                        <a:rPr lang="ru-RU" sz="1400" dirty="0">
                          <a:effectLst/>
                        </a:rPr>
                        <a:t> отметок</a:t>
                      </a:r>
                      <a:r>
                        <a:rPr lang="ru-RU" sz="1400" dirty="0" smtClean="0">
                          <a:effectLst/>
                        </a:rPr>
                        <a:t>.</a:t>
                      </a:r>
                      <a:endParaRPr lang="ru-RU" sz="1400" dirty="0">
                        <a:effectLst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Май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8894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7848872" cy="652486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spAutoFit/>
          </a:bodyPr>
          <a:lstStyle/>
          <a:p>
            <a:pPr algn="ctr"/>
            <a:r>
              <a:rPr lang="ru-RU" sz="1100" b="1" dirty="0"/>
              <a:t>Муниципальное бюджетное образовательное учреждение</a:t>
            </a:r>
            <a:endParaRPr lang="ru-RU" sz="1100" dirty="0"/>
          </a:p>
          <a:p>
            <a:pPr algn="ctr"/>
            <a:r>
              <a:rPr lang="ru-RU" sz="1100" b="1" dirty="0"/>
              <a:t>«--------------средняя общеобразовательная школа»</a:t>
            </a:r>
            <a:endParaRPr lang="ru-RU" sz="1100" dirty="0"/>
          </a:p>
          <a:p>
            <a:pPr algn="ctr"/>
            <a:r>
              <a:rPr lang="ru-RU" sz="1100" b="1" dirty="0"/>
              <a:t> </a:t>
            </a:r>
            <a:endParaRPr lang="ru-RU" sz="1100" dirty="0"/>
          </a:p>
          <a:p>
            <a:r>
              <a:rPr lang="ru-RU" sz="1100" b="1" dirty="0"/>
              <a:t> </a:t>
            </a:r>
            <a:endParaRPr lang="ru-RU" sz="1100" dirty="0"/>
          </a:p>
          <a:p>
            <a:pPr algn="ctr"/>
            <a:r>
              <a:rPr lang="ru-RU" sz="1100" b="1" dirty="0"/>
              <a:t>ПРИКАЗ</a:t>
            </a:r>
            <a:endParaRPr lang="ru-RU" sz="1100" dirty="0"/>
          </a:p>
          <a:p>
            <a:r>
              <a:rPr lang="ru-RU" sz="1100" b="1" dirty="0"/>
              <a:t> </a:t>
            </a:r>
            <a:endParaRPr lang="ru-RU" sz="1100" dirty="0"/>
          </a:p>
          <a:p>
            <a:r>
              <a:rPr lang="ru-RU" sz="1100" b="1" dirty="0"/>
              <a:t>№___                                                                                            </a:t>
            </a:r>
            <a:r>
              <a:rPr lang="ru-RU" sz="1100" b="1" dirty="0" smtClean="0"/>
              <a:t>                                                         </a:t>
            </a:r>
            <a:r>
              <a:rPr lang="ru-RU" sz="1100" b="1" dirty="0"/>
              <a:t>«__»_____2012г.</a:t>
            </a:r>
            <a:endParaRPr lang="ru-RU" sz="1100" dirty="0"/>
          </a:p>
          <a:p>
            <a:r>
              <a:rPr lang="ru-RU" sz="1100" b="1" dirty="0"/>
              <a:t> </a:t>
            </a:r>
            <a:endParaRPr lang="ru-RU" sz="1100" dirty="0"/>
          </a:p>
          <a:p>
            <a:r>
              <a:rPr lang="ru-RU" sz="1400" b="1" dirty="0"/>
              <a:t>О </a:t>
            </a:r>
            <a:r>
              <a:rPr lang="ru-RU" sz="1400" b="1" dirty="0" err="1"/>
              <a:t>внутришкольном</a:t>
            </a:r>
            <a:r>
              <a:rPr lang="ru-RU" sz="1400" b="1" dirty="0"/>
              <a:t> контроле</a:t>
            </a:r>
            <a:endParaRPr lang="ru-RU" sz="1400" dirty="0"/>
          </a:p>
          <a:p>
            <a:r>
              <a:rPr lang="ru-RU" sz="1400" b="1" dirty="0"/>
              <a:t> </a:t>
            </a:r>
            <a:endParaRPr lang="ru-RU" sz="1400" dirty="0"/>
          </a:p>
          <a:p>
            <a:r>
              <a:rPr lang="ru-RU" sz="1400" dirty="0"/>
              <a:t>    Согласно  графика </a:t>
            </a:r>
            <a:r>
              <a:rPr lang="ru-RU" sz="1400" dirty="0" err="1"/>
              <a:t>внутришкольного</a:t>
            </a:r>
            <a:r>
              <a:rPr lang="ru-RU" sz="1400" dirty="0"/>
              <a:t> контроля на 2012-2013 учебный год</a:t>
            </a:r>
          </a:p>
          <a:p>
            <a:r>
              <a:rPr lang="ru-RU" sz="1400" b="1" dirty="0"/>
              <a:t> </a:t>
            </a:r>
            <a:endParaRPr lang="ru-RU" sz="1400" dirty="0"/>
          </a:p>
          <a:p>
            <a:pPr algn="ctr"/>
            <a:r>
              <a:rPr lang="ru-RU" sz="1400" b="1" dirty="0"/>
              <a:t>ПРИКАЗЫВАЮ</a:t>
            </a:r>
            <a:r>
              <a:rPr lang="ru-RU" sz="1400" b="1" dirty="0" smtClean="0"/>
              <a:t>:</a:t>
            </a:r>
          </a:p>
          <a:p>
            <a:pPr algn="ctr"/>
            <a:endParaRPr lang="ru-RU" sz="1400" dirty="0"/>
          </a:p>
          <a:p>
            <a:pPr lvl="0"/>
            <a:r>
              <a:rPr lang="ru-RU" sz="1400" dirty="0" smtClean="0"/>
              <a:t>1.В </a:t>
            </a:r>
            <a:r>
              <a:rPr lang="ru-RU" sz="1400" dirty="0"/>
              <a:t>период с 05.09.12 по 06.09.12  с целью  проверки состояния  ведения алфавитной книги, корректировки и проверки данных  Ф.И.О.- заместителю директора по УВР</a:t>
            </a:r>
          </a:p>
          <a:p>
            <a:r>
              <a:rPr lang="ru-RU" sz="1400" dirty="0"/>
              <a:t>изучить алфавитную книгу записи учащихся. Результаты обсудить на </a:t>
            </a:r>
            <a:r>
              <a:rPr lang="ru-RU" sz="1400" dirty="0" smtClean="0"/>
              <a:t>совещании </a:t>
            </a:r>
            <a:r>
              <a:rPr lang="ru-RU" sz="1400" dirty="0"/>
              <a:t>при директоре.</a:t>
            </a:r>
          </a:p>
          <a:p>
            <a:r>
              <a:rPr lang="ru-RU" sz="1400" dirty="0"/>
              <a:t> </a:t>
            </a:r>
          </a:p>
          <a:p>
            <a:pPr lvl="0"/>
            <a:r>
              <a:rPr lang="ru-RU" sz="1400" dirty="0" smtClean="0"/>
              <a:t>2. В </a:t>
            </a:r>
            <a:r>
              <a:rPr lang="ru-RU" sz="1400" dirty="0"/>
              <a:t>период с 10.09.12 по 13.09.12 с целью изучения обеспеченности учащихся учебниками  комиссии в составе Ф.И.О.- </a:t>
            </a:r>
            <a:r>
              <a:rPr lang="ru-RU" sz="1400" dirty="0" err="1"/>
              <a:t>зам.директора</a:t>
            </a:r>
            <a:r>
              <a:rPr lang="ru-RU" sz="1400" dirty="0"/>
              <a:t> по УВР, Ф.И.О.- библиотекаря школы, Ф.И.О.- руководителя ШМО классных руководителей проверить наличие учебников у учащихся 2-11 классов. Результаты обсудить на </a:t>
            </a:r>
            <a:r>
              <a:rPr lang="ru-RU" sz="1400" dirty="0" smtClean="0"/>
              <a:t>совещании </a:t>
            </a:r>
            <a:r>
              <a:rPr lang="ru-RU" sz="1400" dirty="0"/>
              <a:t>при директоре.</a:t>
            </a:r>
          </a:p>
          <a:p>
            <a:pPr lvl="0"/>
            <a:r>
              <a:rPr lang="ru-RU" sz="1400" dirty="0"/>
              <a:t> </a:t>
            </a:r>
          </a:p>
          <a:p>
            <a:r>
              <a:rPr lang="ru-RU" sz="1400" dirty="0"/>
              <a:t>     </a:t>
            </a:r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/>
              <a:t>6.  Контроль за исполнением данного приказа оставляю за собой.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             Директор школы:                              Ф.И.О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С приказом ознакомлены:</a:t>
            </a:r>
            <a:endParaRPr lang="ru-RU" sz="1400" dirty="0"/>
          </a:p>
          <a:p>
            <a:endParaRPr lang="ru-RU" sz="1100" dirty="0" smtClean="0"/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926697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049" y="404663"/>
            <a:ext cx="8280920" cy="5970865"/>
          </a:xfrm>
          <a:prstGeom prst="rect">
            <a:avLst/>
          </a:prstGeom>
          <a:pattFill prst="pct10">
            <a:fgClr>
              <a:schemeClr val="accent1"/>
            </a:fgClr>
            <a:bgClr>
              <a:schemeClr val="bg1"/>
            </a:bgClr>
          </a:pattFill>
          <a:effectLst/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pPr algn="ctr"/>
            <a:r>
              <a:rPr lang="ru-RU" sz="1400" b="1" dirty="0"/>
              <a:t>СПРАВКА</a:t>
            </a:r>
            <a:endParaRPr lang="ru-RU" sz="1400" dirty="0"/>
          </a:p>
          <a:p>
            <a:pPr algn="ctr"/>
            <a:r>
              <a:rPr lang="ru-RU" sz="1400" b="1" dirty="0"/>
              <a:t>по итогам проверки   ………..</a:t>
            </a:r>
            <a:endParaRPr lang="ru-RU" sz="1400" dirty="0"/>
          </a:p>
          <a:p>
            <a:pPr algn="just"/>
            <a:r>
              <a:rPr lang="ru-RU" sz="1400" b="1" dirty="0"/>
              <a:t>Дата проверки:</a:t>
            </a:r>
            <a:r>
              <a:rPr lang="ru-RU" sz="1400" dirty="0"/>
              <a:t> __________________</a:t>
            </a:r>
          </a:p>
          <a:p>
            <a:pPr algn="just"/>
            <a:r>
              <a:rPr lang="ru-RU" sz="1400" b="1" dirty="0"/>
              <a:t>Цель проверки: </a:t>
            </a:r>
            <a:r>
              <a:rPr lang="ru-RU" sz="1400" dirty="0"/>
              <a:t> __________________</a:t>
            </a:r>
          </a:p>
          <a:p>
            <a:pPr algn="just"/>
            <a:r>
              <a:rPr lang="ru-RU" sz="1400" b="1" dirty="0"/>
              <a:t>Методы: </a:t>
            </a:r>
            <a:r>
              <a:rPr lang="ru-RU" sz="1400" dirty="0"/>
              <a:t>собеседование с  …, изучение классных журналов, электронных журналов учителей, </a:t>
            </a:r>
            <a:endParaRPr lang="ru-RU" sz="1400" dirty="0" smtClean="0"/>
          </a:p>
          <a:p>
            <a:pPr algn="just"/>
            <a:endParaRPr lang="ru-RU" sz="1400" dirty="0"/>
          </a:p>
          <a:p>
            <a:pPr algn="just"/>
            <a:r>
              <a:rPr lang="ru-RU" sz="1400" dirty="0"/>
              <a:t>  В соответствии с приказом по школе  №      от        ..2012 г комиссией в </a:t>
            </a:r>
            <a:r>
              <a:rPr lang="ru-RU" sz="1400" dirty="0" err="1"/>
              <a:t>составе:___________была</a:t>
            </a:r>
            <a:r>
              <a:rPr lang="ru-RU" sz="1400" dirty="0"/>
              <a:t> проведена проверка    ведения школьной документации.</a:t>
            </a:r>
          </a:p>
          <a:p>
            <a:pPr algn="just"/>
            <a:r>
              <a:rPr lang="ru-RU" sz="1400" dirty="0"/>
              <a:t> </a:t>
            </a:r>
          </a:p>
          <a:p>
            <a:pPr algn="just"/>
            <a:r>
              <a:rPr lang="ru-RU" sz="1400" b="1" dirty="0"/>
              <a:t>В ходе проверки выявлено:</a:t>
            </a:r>
            <a:endParaRPr lang="ru-RU" sz="1400" dirty="0"/>
          </a:p>
          <a:p>
            <a:pPr algn="just"/>
            <a:r>
              <a:rPr lang="ru-RU" sz="1400" dirty="0"/>
              <a:t>   Проверены классные  и электронные журналы. На момент проверки  </a:t>
            </a:r>
            <a:r>
              <a:rPr lang="ru-RU" sz="1400" dirty="0" smtClean="0"/>
              <a:t>_________________________________________________________________________________</a:t>
            </a:r>
            <a:endParaRPr lang="ru-RU" sz="1400" dirty="0"/>
          </a:p>
          <a:p>
            <a:pPr algn="just"/>
            <a:r>
              <a:rPr lang="ru-RU" sz="1400" dirty="0"/>
              <a:t> </a:t>
            </a:r>
          </a:p>
          <a:p>
            <a:pPr algn="just"/>
            <a:r>
              <a:rPr lang="ru-RU" sz="1400" b="1" dirty="0"/>
              <a:t>Выводы:</a:t>
            </a:r>
            <a:r>
              <a:rPr lang="ru-RU" sz="1400" dirty="0"/>
              <a:t> 1. В 3.4.5.8.9. классах журналы ведутся аккуратно, заполняются своевременно.</a:t>
            </a:r>
          </a:p>
          <a:p>
            <a:r>
              <a:rPr lang="ru-RU" sz="1400" dirty="0"/>
              <a:t>                  2. Сводная ведомость учета посещаемости учащихся в журнале 6Б класса  не ведется </a:t>
            </a:r>
          </a:p>
          <a:p>
            <a:r>
              <a:rPr lang="ru-RU" sz="1400" dirty="0"/>
              <a:t>               </a:t>
            </a:r>
          </a:p>
          <a:p>
            <a:r>
              <a:rPr lang="ru-RU" sz="1400" b="1" dirty="0"/>
              <a:t>Рекомендации:</a:t>
            </a:r>
            <a:endParaRPr lang="ru-RU" sz="1400" dirty="0"/>
          </a:p>
          <a:p>
            <a:pPr lvl="0"/>
            <a:r>
              <a:rPr lang="ru-RU" sz="1400" dirty="0" smtClean="0"/>
              <a:t>1.Всем </a:t>
            </a:r>
            <a:r>
              <a:rPr lang="ru-RU" sz="1400" dirty="0"/>
              <a:t>учителям-предметникам своевременно и аккуратно заполнять классные и электронные журналы</a:t>
            </a:r>
          </a:p>
          <a:p>
            <a:pPr lvl="0"/>
            <a:r>
              <a:rPr lang="ru-RU" sz="1400" dirty="0" smtClean="0"/>
              <a:t>2.У </a:t>
            </a:r>
            <a:r>
              <a:rPr lang="ru-RU" sz="1400" dirty="0"/>
              <a:t>Ф.И.О.- </a:t>
            </a:r>
            <a:r>
              <a:rPr lang="ru-RU" sz="1400" dirty="0" err="1" smtClean="0"/>
              <a:t>кл</a:t>
            </a:r>
            <a:r>
              <a:rPr lang="ru-RU" sz="1400" dirty="0" smtClean="0"/>
              <a:t>. рук… </a:t>
            </a:r>
            <a:r>
              <a:rPr lang="ru-RU" sz="1400" dirty="0"/>
              <a:t>проверить ведение классного журнала  </a:t>
            </a:r>
            <a:r>
              <a:rPr lang="ru-RU" sz="1400" dirty="0" smtClean="0"/>
              <a:t>повторно</a:t>
            </a:r>
            <a:r>
              <a:rPr lang="ru-RU" sz="1400" dirty="0"/>
              <a:t>.</a:t>
            </a:r>
          </a:p>
          <a:p>
            <a:pPr lvl="0"/>
            <a:r>
              <a:rPr lang="ru-RU" sz="1400" dirty="0" smtClean="0"/>
              <a:t>3.Отметить </a:t>
            </a:r>
            <a:r>
              <a:rPr lang="ru-RU" sz="1400" dirty="0"/>
              <a:t>правильное, аккуратное ведение классных журналов следующих учителей,,,,,,,</a:t>
            </a:r>
          </a:p>
          <a:p>
            <a:pPr lvl="0"/>
            <a:r>
              <a:rPr lang="ru-RU" sz="1400" dirty="0" smtClean="0"/>
              <a:t>4.Указать на несвоевременное </a:t>
            </a:r>
            <a:r>
              <a:rPr lang="ru-RU" sz="1400" dirty="0"/>
              <a:t>заполнение журнала классным руководителем  6 Б класса Ф.И.О. </a:t>
            </a:r>
          </a:p>
          <a:p>
            <a:r>
              <a:rPr lang="ru-RU" sz="1400" dirty="0"/>
              <a:t>             </a:t>
            </a:r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</a:t>
            </a:r>
            <a:r>
              <a:rPr lang="ru-RU" sz="1400" dirty="0" err="1"/>
              <a:t>Зам.директора</a:t>
            </a:r>
            <a:r>
              <a:rPr lang="ru-RU" sz="1400" dirty="0"/>
              <a:t> по УВР :                                   Ф.И.О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 </a:t>
            </a:r>
            <a:r>
              <a:rPr lang="ru-RU" sz="1400" dirty="0" smtClean="0"/>
              <a:t>             Руководитель ШМО:</a:t>
            </a:r>
          </a:p>
        </p:txBody>
      </p:sp>
    </p:spTree>
    <p:extLst>
      <p:ext uri="{BB962C8B-B14F-4D97-AF65-F5344CB8AC3E}">
        <p14:creationId xmlns:p14="http://schemas.microsoft.com/office/powerpoint/2010/main" val="3175480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8136904" cy="612475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Муниципальное бюджетное образовательное учреждение</a:t>
            </a:r>
            <a:endParaRPr lang="ru-RU" sz="1400" dirty="0"/>
          </a:p>
          <a:p>
            <a:pPr algn="ctr"/>
            <a:r>
              <a:rPr lang="ru-RU" sz="1400" b="1" dirty="0"/>
              <a:t>«--------------средняя общеобразовательная школа»</a:t>
            </a:r>
            <a:endParaRPr lang="ru-RU" sz="1400" dirty="0"/>
          </a:p>
          <a:p>
            <a:pPr algn="ctr"/>
            <a:r>
              <a:rPr lang="ru-RU" sz="1400" b="1" dirty="0"/>
              <a:t> </a:t>
            </a:r>
            <a:endParaRPr lang="ru-RU" sz="1400" dirty="0"/>
          </a:p>
          <a:p>
            <a:r>
              <a:rPr lang="ru-RU" sz="1400" b="1" dirty="0"/>
              <a:t> </a:t>
            </a:r>
            <a:endParaRPr lang="ru-RU" sz="1400" dirty="0"/>
          </a:p>
          <a:p>
            <a:pPr algn="ctr"/>
            <a:r>
              <a:rPr lang="ru-RU" sz="1400" b="1" dirty="0"/>
              <a:t>ПРИКАЗ</a:t>
            </a:r>
            <a:endParaRPr lang="ru-RU" sz="1400" dirty="0"/>
          </a:p>
          <a:p>
            <a:r>
              <a:rPr lang="ru-RU" sz="1400" b="1" dirty="0"/>
              <a:t> </a:t>
            </a:r>
            <a:endParaRPr lang="ru-RU" sz="1400" dirty="0"/>
          </a:p>
          <a:p>
            <a:r>
              <a:rPr lang="ru-RU" sz="1400" b="1" dirty="0"/>
              <a:t>№___                                                                                           «__»_____2012г.</a:t>
            </a:r>
            <a:endParaRPr lang="ru-RU" sz="1400" dirty="0"/>
          </a:p>
          <a:p>
            <a:r>
              <a:rPr lang="ru-RU" sz="1400" b="1" dirty="0"/>
              <a:t> </a:t>
            </a:r>
            <a:r>
              <a:rPr lang="ru-RU" sz="1400" b="1" dirty="0" smtClean="0"/>
              <a:t>                     </a:t>
            </a:r>
            <a:endParaRPr lang="ru-RU" sz="1400" dirty="0"/>
          </a:p>
          <a:p>
            <a:r>
              <a:rPr lang="ru-RU" sz="1400" b="1" dirty="0"/>
              <a:t>Об итогах </a:t>
            </a:r>
            <a:r>
              <a:rPr lang="ru-RU" sz="1400" b="1" dirty="0" err="1"/>
              <a:t>внутришкольного</a:t>
            </a:r>
            <a:r>
              <a:rPr lang="ru-RU" sz="1400" b="1" dirty="0"/>
              <a:t> контроля</a:t>
            </a:r>
            <a:endParaRPr lang="ru-RU" sz="1400" dirty="0"/>
          </a:p>
          <a:p>
            <a:r>
              <a:rPr lang="ru-RU" sz="1400" b="1" dirty="0"/>
              <a:t> </a:t>
            </a:r>
            <a:endParaRPr lang="ru-RU" sz="1400" dirty="0"/>
          </a:p>
          <a:p>
            <a:r>
              <a:rPr lang="ru-RU" sz="1400" dirty="0"/>
              <a:t>    На основании приказа № ___ от   ______ « О </a:t>
            </a:r>
            <a:r>
              <a:rPr lang="ru-RU" sz="1400" dirty="0" err="1"/>
              <a:t>внутришкольном</a:t>
            </a:r>
            <a:r>
              <a:rPr lang="ru-RU" sz="1400" dirty="0"/>
              <a:t> контроле», справок по итогам проверки</a:t>
            </a:r>
          </a:p>
          <a:p>
            <a:r>
              <a:rPr lang="ru-RU" sz="1400" b="1" dirty="0"/>
              <a:t> </a:t>
            </a:r>
            <a:endParaRPr lang="ru-RU" sz="1400" dirty="0"/>
          </a:p>
          <a:p>
            <a:r>
              <a:rPr lang="ru-RU" sz="1400" b="1" dirty="0" smtClean="0"/>
              <a:t>                                                                    ПРИКАЗЫВАЮ</a:t>
            </a:r>
            <a:r>
              <a:rPr lang="ru-RU" sz="1400" b="1" dirty="0"/>
              <a:t>:</a:t>
            </a:r>
            <a:endParaRPr lang="ru-RU" sz="1400" dirty="0"/>
          </a:p>
          <a:p>
            <a:r>
              <a:rPr lang="ru-RU" sz="1400" b="1" dirty="0"/>
              <a:t> </a:t>
            </a:r>
            <a:endParaRPr lang="ru-RU" sz="1400" dirty="0"/>
          </a:p>
          <a:p>
            <a:r>
              <a:rPr lang="ru-RU" sz="1400" dirty="0"/>
              <a:t>1.Всем учителям-предметникам своевременно и аккуратно заполнять классные и электронные журналы</a:t>
            </a:r>
          </a:p>
          <a:p>
            <a:r>
              <a:rPr lang="ru-RU" sz="1400" dirty="0"/>
              <a:t>2.Отметить правильное, аккуратное ведение классных журналов </a:t>
            </a:r>
            <a:r>
              <a:rPr lang="ru-RU" sz="1400" dirty="0" smtClean="0"/>
              <a:t>у следующих </a:t>
            </a:r>
            <a:r>
              <a:rPr lang="ru-RU" sz="1400" dirty="0"/>
              <a:t>учителей,,,,,,,</a:t>
            </a:r>
          </a:p>
          <a:p>
            <a:r>
              <a:rPr lang="ru-RU" sz="1400" dirty="0"/>
              <a:t>3.Ф.И.О.-классному руководителю  6б класса указать на ненадлежащее исполнение своих обязанностей, провести повторную проверку журнала  ______</a:t>
            </a:r>
            <a:r>
              <a:rPr lang="ru-RU" sz="1400" dirty="0" smtClean="0"/>
              <a:t>2012.г.</a:t>
            </a:r>
            <a:endParaRPr lang="ru-RU" sz="1400" dirty="0"/>
          </a:p>
          <a:p>
            <a:r>
              <a:rPr lang="ru-RU" sz="1400" dirty="0"/>
              <a:t>4. Контроль за исполнением данного приказа возложить на зам. директора по УВР.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  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    Директор школы:                         Ф.И.О</a:t>
            </a:r>
          </a:p>
          <a:p>
            <a:r>
              <a:rPr lang="ru-RU" sz="1400" dirty="0"/>
              <a:t>             </a:t>
            </a:r>
          </a:p>
          <a:p>
            <a:r>
              <a:rPr lang="ru-RU" sz="1400" dirty="0"/>
              <a:t>С приказом ознакомлены</a:t>
            </a:r>
            <a:r>
              <a:rPr lang="ru-RU" sz="1400" dirty="0" smtClean="0"/>
              <a:t>: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483596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361536"/>
              </p:ext>
            </p:extLst>
          </p:nvPr>
        </p:nvGraphicFramePr>
        <p:xfrm>
          <a:off x="179511" y="1484785"/>
          <a:ext cx="8784978" cy="5297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8497"/>
                <a:gridCol w="1976620"/>
                <a:gridCol w="1903412"/>
                <a:gridCol w="1171330"/>
                <a:gridCol w="951706"/>
                <a:gridCol w="805290"/>
                <a:gridCol w="1098123"/>
              </a:tblGrid>
              <a:tr h="756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0" dirty="0" smtClean="0">
                          <a:effectLst/>
                        </a:rPr>
                        <a:t>месяц</a:t>
                      </a:r>
                      <a:endParaRPr lang="ru-RU" sz="1400" b="1" i="1" kern="0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Содержание  </a:t>
                      </a: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контроля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effectLst/>
                        </a:rPr>
                        <a:t>Цель проверки</a:t>
                      </a:r>
                      <a:endParaRPr lang="ru-RU" sz="1400" b="1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effectLst/>
                        </a:rPr>
                        <a:t>Вид контроля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метод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кто </a:t>
                      </a:r>
                      <a:r>
                        <a:rPr lang="ru-RU" sz="1400" dirty="0" err="1" smtClean="0">
                          <a:effectLst/>
                        </a:rPr>
                        <a:t>прово-дит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где слушается вопрос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/>
                </a:tc>
              </a:tr>
              <a:tr h="990089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Сентябрь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Расстановка кадров, уточнение нагрузки, распределение функциональных обязанностей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Определение профессиональных прав, обязанностей и ответственности работников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вводный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Изучение документации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Ф.И.О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Ф.И.О.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Совещание при директоре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/>
                </a:tc>
              </a:tr>
              <a:tr h="5940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Организация элективных курсов, кружков и спортивных секций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Организация занятий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Собеседование, посещение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877" marR="478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Совещание при </a:t>
                      </a:r>
                      <a:r>
                        <a:rPr lang="ru-RU" sz="1100" dirty="0" err="1" smtClean="0">
                          <a:effectLst/>
                        </a:rPr>
                        <a:t>зам.директорах</a:t>
                      </a:r>
                      <a:r>
                        <a:rPr lang="ru-RU" sz="1100" dirty="0" smtClean="0">
                          <a:effectLst/>
                        </a:rPr>
                        <a:t> </a:t>
                      </a:r>
                      <a:r>
                        <a:rPr lang="ru-RU" sz="1100" dirty="0">
                          <a:effectLst/>
                        </a:rPr>
                        <a:t>по УВР и ВР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/>
                </a:tc>
              </a:tr>
              <a:tr h="5940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Комплектование классов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Оценка организации классов-комплектов, готовность к тарификации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вводный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Беседа с </a:t>
                      </a:r>
                      <a:r>
                        <a:rPr lang="ru-RU" sz="1100" dirty="0" err="1" smtClean="0">
                          <a:effectLst/>
                        </a:rPr>
                        <a:t>кл.рук</a:t>
                      </a:r>
                      <a:r>
                        <a:rPr lang="ru-RU" sz="1100" dirty="0" smtClean="0">
                          <a:effectLst/>
                        </a:rPr>
                        <a:t>-ми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877" marR="478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Отчет (тарификация)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/>
                </a:tc>
              </a:tr>
              <a:tr h="9900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Проверка наличия учебников по классам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Обеспеченность учащихся учебной литературой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effectLst/>
                        </a:rPr>
                        <a:t>Предваритель-ный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Изучение карточек выдачи учебников учащихся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877" marR="478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Отчет библиотекаря на совещание при директоре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/>
                </a:tc>
              </a:tr>
              <a:tr h="7920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Проверка журналов 1-11 классы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Готовность журналов к работе на начало нового учебного года. Соблюдение инструкций по заполнению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фронтальный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Изучение документации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877" marR="478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Совещание при завуче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/>
                </a:tc>
              </a:tr>
              <a:tr h="5815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Проверка алфавитной книги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Состояние ведения книги, корректировка и проверка данных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тематический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Проверка документации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877" marR="478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Совещание при директоре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99592" y="259605"/>
            <a:ext cx="7992888" cy="1361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-68241" tIns="152352" rIns="-46023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          «Утверждаю»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            директор школы: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          _______________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         Ф.И.О</a:t>
            </a:r>
            <a:endParaRPr kumimoji="0" lang="ru-RU" sz="1100" b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i="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ПЛАН ВНУТРИШКОЛЬНОГО КОНТРОЛЯ НА 20__/20__ УЧЕБНЫЙ ГОД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647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4561"/>
              </p:ext>
            </p:extLst>
          </p:nvPr>
        </p:nvGraphicFramePr>
        <p:xfrm>
          <a:off x="323527" y="332656"/>
          <a:ext cx="8424935" cy="6408711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785374"/>
                <a:gridCol w="2070535"/>
                <a:gridCol w="1969231"/>
                <a:gridCol w="1027929"/>
                <a:gridCol w="1027929"/>
                <a:gridCol w="615765"/>
                <a:gridCol w="928172"/>
              </a:tblGrid>
              <a:tr h="1268710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Октябрь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Адаптация учащихся 1, 5, 10 классов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Проверить уровень подготовленности учащихся 1 класса к школе, отслеживать адаптацию учащихся 5, 10 </a:t>
                      </a:r>
                      <a:r>
                        <a:rPr lang="ru-RU" sz="1100" dirty="0" err="1">
                          <a:effectLst/>
                        </a:rPr>
                        <a:t>кл</a:t>
                      </a:r>
                      <a:r>
                        <a:rPr lang="ru-RU" sz="1100" dirty="0">
                          <a:effectLst/>
                        </a:rPr>
                        <a:t>.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тематический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Наблюдение, беседа, посещение уроков, анкетирование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877" marR="478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Заседание </a:t>
                      </a:r>
                      <a:r>
                        <a:rPr lang="ru-RU" sz="1100" dirty="0" err="1" smtClean="0">
                          <a:effectLst/>
                        </a:rPr>
                        <a:t>метод.совета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/>
                </a:tc>
              </a:tr>
              <a:tr h="9199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Работа с учителями-предметниками по организации охраны труда в кабинетах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Наличие в каждом кабинете инструктажей по технике безопасности, наличие паспорта кабинета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тематический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Проверка документации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 smtClean="0">
                          <a:effectLst/>
                        </a:rPr>
                        <a:t>Ф.И.О</a:t>
                      </a: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877" marR="478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Совещание при директоре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/>
                </a:tc>
              </a:tr>
              <a:tr h="10550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Проверка качества чтения </a:t>
                      </a:r>
                      <a:r>
                        <a:rPr lang="ru-RU" sz="1100" dirty="0" smtClean="0">
                          <a:effectLst/>
                        </a:rPr>
                        <a:t>учащихся начальных классов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Проанализировать уровень качества чтения и пересказа прочитанного текста в начале учебного года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тематический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Посещение уроков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877" marR="478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совещание при завуче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/>
                </a:tc>
              </a:tr>
              <a:tr h="12687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Подготовка к проведению уроков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Проанализировать работу учителей </a:t>
                      </a:r>
                      <a:r>
                        <a:rPr lang="ru-RU" sz="1100" dirty="0" smtClean="0">
                          <a:effectLst/>
                        </a:rPr>
                        <a:t> Ф.И.О</a:t>
                      </a:r>
                      <a:r>
                        <a:rPr lang="ru-RU" sz="1100" baseline="0" dirty="0" smtClean="0">
                          <a:effectLst/>
                        </a:rPr>
                        <a:t> </a:t>
                      </a:r>
                      <a:r>
                        <a:rPr lang="ru-RU" sz="1100" dirty="0" smtClean="0">
                          <a:effectLst/>
                        </a:rPr>
                        <a:t>по </a:t>
                      </a:r>
                      <a:r>
                        <a:rPr lang="ru-RU" sz="1100" dirty="0">
                          <a:effectLst/>
                        </a:rPr>
                        <a:t>качеству подготовки к урокам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персональный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Посещение уроков, проверка поурочных планирований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877" marR="478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совещание при завуче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/>
                </a:tc>
              </a:tr>
              <a:tr h="6275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Проверка рабочих тетрадей и тетрадей для контрольных работ учащихся 5-7 кклассы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Наличие, правильность оформления по всем предметам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предварительный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Проверка тетрадей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877" marR="478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совещание при завуче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/>
                </a:tc>
              </a:tr>
              <a:tr h="12687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Организация питания учащихся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Проанализировать работу классных руководителей по охвату горячим питанием учащихся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предварительный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Проверка документации, беседа с классными руководителями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877" marR="478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Совещание при зам. по ВР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77" marR="47877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628991"/>
              </p:ext>
            </p:extLst>
          </p:nvPr>
        </p:nvGraphicFramePr>
        <p:xfrm>
          <a:off x="179512" y="332658"/>
          <a:ext cx="8301607" cy="57340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5943"/>
                <a:gridCol w="1185944"/>
                <a:gridCol w="1185944"/>
                <a:gridCol w="1185944"/>
                <a:gridCol w="1185944"/>
                <a:gridCol w="1185944"/>
                <a:gridCol w="1185944"/>
              </a:tblGrid>
              <a:tr h="787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Вопросы для контроля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Цель контроля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Объекты контроля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Вид контроля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Методы контроля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Ответственные лица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Результаты контроля, место подведения итогов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04940"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Август   </a:t>
                      </a:r>
                      <a:r>
                        <a:rPr lang="ru-RU" sz="1400" dirty="0" smtClean="0">
                          <a:effectLst/>
                        </a:rPr>
                        <a:t>                                             1</a:t>
                      </a:r>
                      <a:r>
                        <a:rPr lang="ru-RU" sz="1400" dirty="0">
                          <a:effectLst/>
                        </a:rPr>
                        <a:t>. Контроль за выполнением всеобуча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0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1.Окончательное комплектование классов, подготовка сведений для ОШ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Сверка списков учащихся по классам.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Классные руководители 1-11 классов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Фронтальный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Анализ отчетов, классных руководителей 1-11 классов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Директор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Отчет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17539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Готовность классных кабинетов к учебному году.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Проверка состояния техники безопасности, готовности материальной базы, методического обеспечения.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Диагностический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Рейд по кабинетам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ЗУВР, завхоз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Справка, совещание при директоре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04940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 Контроль за школьной документацией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0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Вводный инструктаж работников школы по технике безопасности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Проверить правильность оформления журналов по ТБ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Все работники школы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Тематический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Проверка журналов по ТБ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Директор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Журналы по ТБ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095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545272"/>
              </p:ext>
            </p:extLst>
          </p:nvPr>
        </p:nvGraphicFramePr>
        <p:xfrm>
          <a:off x="251520" y="446717"/>
          <a:ext cx="8435279" cy="13234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5039"/>
                <a:gridCol w="1531265"/>
                <a:gridCol w="878815"/>
                <a:gridCol w="1205040"/>
                <a:gridCol w="1205040"/>
                <a:gridCol w="1205040"/>
                <a:gridCol w="1205040"/>
              </a:tblGrid>
              <a:tr h="38999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 Контроль за состоянием воспитательной работы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23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1. Рекомендации по планированию воспитательной работы.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Соответствие документации единым требованиям.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Классные руководители 1-11 классов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Тематический 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Знакомство с общешкольным планом, распределение участков работы. 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ЗВР 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Совещание </a:t>
                      </a:r>
                      <a:r>
                        <a:rPr lang="ru-RU" sz="1000" dirty="0" smtClean="0">
                          <a:effectLst/>
                        </a:rPr>
                        <a:t>при</a:t>
                      </a:r>
                      <a:r>
                        <a:rPr lang="ru-RU" sz="1000" baseline="0" dirty="0" smtClean="0">
                          <a:effectLst/>
                        </a:rPr>
                        <a:t> </a:t>
                      </a:r>
                      <a:r>
                        <a:rPr lang="ru-RU" sz="1000" baseline="0" dirty="0" err="1" smtClean="0">
                          <a:effectLst/>
                        </a:rPr>
                        <a:t>зам.директоре</a:t>
                      </a:r>
                      <a:r>
                        <a:rPr lang="ru-RU" sz="1000" baseline="0" dirty="0" smtClean="0">
                          <a:effectLst/>
                        </a:rPr>
                        <a:t> по ВР.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200" y="35718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948161"/>
              </p:ext>
            </p:extLst>
          </p:nvPr>
        </p:nvGraphicFramePr>
        <p:xfrm>
          <a:off x="323528" y="1772816"/>
          <a:ext cx="8427890" cy="50048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3986"/>
                <a:gridCol w="1460310"/>
                <a:gridCol w="947658"/>
                <a:gridCol w="1203984"/>
                <a:gridCol w="1203984"/>
                <a:gridCol w="1203984"/>
                <a:gridCol w="1203984"/>
              </a:tblGrid>
              <a:tr h="275387"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Сентябрь 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  </a:t>
                      </a:r>
                      <a:r>
                        <a:rPr lang="ru-RU" sz="1400" dirty="0" smtClean="0">
                          <a:effectLst/>
                        </a:rPr>
                        <a:t>                                   1</a:t>
                      </a:r>
                      <a:r>
                        <a:rPr lang="ru-RU" sz="1400" dirty="0">
                          <a:effectLst/>
                        </a:rPr>
                        <a:t>. Контроль за выполнением всеобуча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6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</a:t>
                      </a:r>
                      <a:r>
                        <a:rPr lang="ru-RU" sz="1100" dirty="0" err="1" smtClean="0">
                          <a:effectLst/>
                        </a:rPr>
                        <a:t>Комплекто-вание</a:t>
                      </a:r>
                      <a:r>
                        <a:rPr lang="ru-RU" sz="1100" dirty="0" smtClean="0">
                          <a:effectLst/>
                        </a:rPr>
                        <a:t> </a:t>
                      </a:r>
                      <a:r>
                        <a:rPr lang="ru-RU" sz="1100" dirty="0">
                          <a:effectLst/>
                        </a:rPr>
                        <a:t>1, 5 и 10 классов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Анализ работы классных руководителей по охвату учебой всех учащихся зоны.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Классные руководители 1, 5 и 10 классов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Тематический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Анализ отчетов, классных руководителей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ЗУВР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Анализ на заседании педсовета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</a:tr>
              <a:tr h="275387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 Контроль за состоянием преподавания учебных предметов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09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 Входные контрольные срезы во 2-11-х классах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Проверить уровень ЗУН учащихся на начало учебного года.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Учащиеся 2-11-х классов.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Тематический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Контрольные работы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ЗУВР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Справка, совещание при ЗУВР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</a:tr>
              <a:tr h="7809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 Уровень школьной зрелости учащихся первого класса.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Выявления стартового начала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Учащиеся 1 класса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Диагностический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Тестирование, собеседование.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ЗУВР, учитель 1 класса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Совещание при директоре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</a:tr>
              <a:tr h="18027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 Обеспеченность УМК педагогов и обучающихся.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Установление соответствия учебников и программно-методического обеспечения региональному перечню </a:t>
                      </a:r>
                      <a:r>
                        <a:rPr lang="ru-RU" sz="1100" dirty="0" smtClean="0">
                          <a:effectLst/>
                        </a:rPr>
                        <a:t>УМК.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Учащиеся 1-11-х классов, преподаватели.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Предупредительный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Собеседование с библиотекарем, классными руководителями. Проверка наличия учебников у обучающихся.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ЗУВР, библиотекарь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Информация, совещание при директоре.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523" marR="20523" marT="20523" marB="2052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8743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308787"/>
              </p:ext>
            </p:extLst>
          </p:nvPr>
        </p:nvGraphicFramePr>
        <p:xfrm>
          <a:off x="683568" y="188640"/>
          <a:ext cx="7977431" cy="55045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9633"/>
                <a:gridCol w="1524663"/>
                <a:gridCol w="936104"/>
                <a:gridCol w="958132"/>
                <a:gridCol w="1139633"/>
                <a:gridCol w="1139633"/>
                <a:gridCol w="1139633"/>
              </a:tblGrid>
              <a:tr h="281640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 Контроль за школьной документацией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87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Классные журналы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Проверить правильность оформления классных журналов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Журналы 1-11-х классов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Тематический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Проверка журналов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директор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Справка, анализ на совещании классных руководителей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</a:tr>
              <a:tr h="13188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Состояние личных дел учащихся 1, 5 и 10 классов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Проверить работу классных руководителей 1, 5 и 10 классов по оформлению личных дел вновь прибывших учащихся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Личные дела учащихся 1, 5 и 10 классов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Персональный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Проверка личных дел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ЗУВР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Справка, анализ на совещании классных руководителей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</a:tr>
              <a:tr h="7064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 Состояние личных дел учителей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Проверить личные дела учителей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Личные дела учителей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Фронтальный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Проверка личных дел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ЗУВР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26396" marR="26396" marT="26396" marB="26396"/>
                </a:tc>
              </a:tr>
              <a:tr h="13435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4. Организация планирования учебно-методической деятельности педагогов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Проанализировать своевременность и качество рабочих программ учителей, председателей ШМО.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Планы работ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Персональный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Проверка планов работ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ЗУВР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Анализ на заседании педсовета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</a:tr>
              <a:tr h="9187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5. Проверка дневников учащихся 2-11-х классов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Единый орфографический режим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Учащиеся 2-11-х классов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Тематический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Анализ дневников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ЗУВР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Справка, совещание </a:t>
                      </a:r>
                      <a:r>
                        <a:rPr lang="ru-RU" sz="1100" baseline="0" dirty="0" smtClean="0">
                          <a:effectLst/>
                        </a:rPr>
                        <a:t> при </a:t>
                      </a:r>
                      <a:r>
                        <a:rPr lang="ru-RU" sz="1100" baseline="0" dirty="0" err="1" smtClean="0">
                          <a:effectLst/>
                        </a:rPr>
                        <a:t>зам.директоре</a:t>
                      </a:r>
                      <a:r>
                        <a:rPr lang="ru-RU" sz="1100" baseline="0" dirty="0" smtClean="0">
                          <a:effectLst/>
                        </a:rPr>
                        <a:t> по ВР.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396" marR="26396" marT="26396" marB="2639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1393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817583"/>
              </p:ext>
            </p:extLst>
          </p:nvPr>
        </p:nvGraphicFramePr>
        <p:xfrm>
          <a:off x="179512" y="260649"/>
          <a:ext cx="8352927" cy="59867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4999"/>
                <a:gridCol w="1182988"/>
                <a:gridCol w="1182988"/>
                <a:gridCol w="1182988"/>
                <a:gridCol w="1182988"/>
                <a:gridCol w="1182988"/>
                <a:gridCol w="1182988"/>
              </a:tblGrid>
              <a:tr h="253953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4. Контроль за состоянием воспитательной работы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9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Проверка воспитательных планов классных руководителей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Соответствие документации единым требованиям.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Планы воспитательной работы классных руководителей 1-11 классов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Тематический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Анализ воспитательных планов классных руководителей. Анализ работы с документацией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ЗВР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Справка, совещание </a:t>
                      </a:r>
                      <a:r>
                        <a:rPr lang="ru-RU" sz="1100" baseline="0" dirty="0" smtClean="0">
                          <a:effectLst/>
                        </a:rPr>
                        <a:t> при </a:t>
                      </a:r>
                      <a:r>
                        <a:rPr lang="ru-RU" sz="1100" baseline="0" dirty="0" err="1" smtClean="0">
                          <a:effectLst/>
                        </a:rPr>
                        <a:t>зам.директоре</a:t>
                      </a:r>
                      <a:r>
                        <a:rPr lang="ru-RU" sz="1100" baseline="0" dirty="0" smtClean="0">
                          <a:effectLst/>
                        </a:rPr>
                        <a:t> по ВР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</a:tr>
              <a:tr h="1649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 Изучение работы классного руководителя по профилактике детского дорожно-транспортного травматизма.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Изучение эффективности мероприятий, направленных на профилактику асоциального поведения учащихся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классные руководители, педагог-организатор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Фронтальный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Беседа с классными руководителями, анализ соответствующего пункта ВП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ЗВР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Справка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</a:tr>
              <a:tr h="253953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5. Контроль за состоянием здоровья учащихся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9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 Организация питания учащихся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Проверить работу классных руководителей по организации питания школьников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Классные руководители 1-11 классов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Тематический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Собеседование с классными руководителями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директор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Справка, совещание </a:t>
                      </a:r>
                      <a:r>
                        <a:rPr lang="ru-RU" sz="1100" baseline="0" dirty="0" smtClean="0">
                          <a:effectLst/>
                        </a:rPr>
                        <a:t> при </a:t>
                      </a:r>
                      <a:r>
                        <a:rPr lang="ru-RU" sz="1100" baseline="0" dirty="0" err="1" smtClean="0">
                          <a:effectLst/>
                        </a:rPr>
                        <a:t>зам.директоре</a:t>
                      </a:r>
                      <a:r>
                        <a:rPr lang="ru-RU" sz="1100" baseline="0" dirty="0" smtClean="0">
                          <a:effectLst/>
                        </a:rPr>
                        <a:t> по ВР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</a:tr>
              <a:tr h="1249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 Организация горячего питания для детей из многодетных семей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Проверить работу классных руководителей по организации питания школьников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Классные руководители 1-11 классов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Тематический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Собеседование с классными руководителями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директор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Справка, совещание </a:t>
                      </a:r>
                      <a:r>
                        <a:rPr lang="ru-RU" sz="1100" baseline="0" dirty="0" smtClean="0">
                          <a:effectLst/>
                        </a:rPr>
                        <a:t> при </a:t>
                      </a:r>
                      <a:r>
                        <a:rPr lang="ru-RU" sz="1100" baseline="0" dirty="0" err="1" smtClean="0">
                          <a:effectLst/>
                        </a:rPr>
                        <a:t>зам.директоре</a:t>
                      </a:r>
                      <a:r>
                        <a:rPr lang="ru-RU" sz="1100" baseline="0" dirty="0" smtClean="0">
                          <a:effectLst/>
                        </a:rPr>
                        <a:t> по ВР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33" marR="24633" marT="24633" marB="2463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2844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58309"/>
              </p:ext>
            </p:extLst>
          </p:nvPr>
        </p:nvGraphicFramePr>
        <p:xfrm>
          <a:off x="179512" y="188640"/>
          <a:ext cx="8568951" cy="6372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8152"/>
                <a:gridCol w="1656184"/>
                <a:gridCol w="1152128"/>
                <a:gridCol w="1008112"/>
                <a:gridCol w="1296144"/>
                <a:gridCol w="874382"/>
                <a:gridCol w="1213849"/>
              </a:tblGrid>
              <a:tr h="17092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Октябрь 1. Контроль за выполнением всеобуча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3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Работа с одаренными детьми. Составление индивидуального маршрута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Анализ работы классных руководителей с учащимися, имеющими повышенную мотивацию к учебно-познавательной деятельности.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Классные руководители 2-11 классов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Персональный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Анализ базы данных планов работников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ЗУВР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План работы с одаренными детьми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Организация работы с семьями, находящимися в трудной жизненной ситуации.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Выявление предупреждение правонарушений.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Учащиеся группы риска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Тематический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Собеседование, посещение учебных занятий.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ЗВР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Справка, заседания совета профилактики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</a:tr>
              <a:tr h="17092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</a:t>
                      </a:r>
                      <a:r>
                        <a:rPr lang="ru-RU" sz="1400" dirty="0">
                          <a:effectLst/>
                        </a:rPr>
                        <a:t>Контроль за состоянием преподавания учебных предметов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98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 Проверка техники чтения в 5-7 классах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Проверка ЗУН учащихся 5-7-х классов при чтении незнакомого текста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Учащиеся 5-7-х классов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Персональный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Тестирование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ЗУВР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Совещание при завучах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</a:tr>
              <a:tr h="5842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Состояние преподавания химии, биологии, географии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Изучение уровня преподавания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Учителя химии, биологии, географии </a:t>
                      </a:r>
                      <a:r>
                        <a:rPr lang="ru-RU" sz="1100" dirty="0" smtClean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Административный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Посещение уроков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ЗУВР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Справка, заседание педсовета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</a:tr>
              <a:tr h="1135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 Подготовка учащихся 9 и 11-х классов к итоговой аттестации.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Выявление практической направленности учебных занятий; организация повторения учебного материала.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Учащиеся 9 и 11 классов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Фронтальный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Посещение учебных занятий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ЗУВР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Справка, совещание при директоре.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</a:tr>
              <a:tr h="5842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4. Состояние преподавания нового курса в 4 </a:t>
                      </a:r>
                      <a:r>
                        <a:rPr lang="ru-RU" sz="1100" dirty="0" smtClean="0">
                          <a:effectLst/>
                        </a:rPr>
                        <a:t>классе</a:t>
                      </a:r>
                      <a:r>
                        <a:rPr lang="ru-RU" sz="1100" dirty="0">
                          <a:effectLst/>
                        </a:rPr>
                        <a:t>, </a:t>
                      </a:r>
                      <a:r>
                        <a:rPr lang="ru-RU" sz="1100" dirty="0" smtClean="0">
                          <a:effectLst/>
                        </a:rPr>
                        <a:t>ОРКСЭ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Работа учителя по внедрению нового курса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Учителя </a:t>
                      </a:r>
                      <a:r>
                        <a:rPr lang="ru-RU" sz="1100" dirty="0" smtClean="0">
                          <a:effectLst/>
                        </a:rPr>
                        <a:t>4</a:t>
                      </a:r>
                      <a:r>
                        <a:rPr lang="ru-RU" sz="1100" baseline="0" dirty="0" smtClean="0">
                          <a:effectLst/>
                        </a:rPr>
                        <a:t> </a:t>
                      </a:r>
                      <a:r>
                        <a:rPr lang="ru-RU" sz="1100" dirty="0" smtClean="0">
                          <a:effectLst/>
                        </a:rPr>
                        <a:t>классов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Фронтальный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Посещение учебных занятий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ЗУВР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Справка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30" marR="18630" marT="18630" marB="1863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1519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549348"/>
              </p:ext>
            </p:extLst>
          </p:nvPr>
        </p:nvGraphicFramePr>
        <p:xfrm>
          <a:off x="179510" y="692696"/>
          <a:ext cx="8507289" cy="3025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07289"/>
              </a:tblGrid>
              <a:tr h="278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5. Контроль за состоянием методической работы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658709"/>
              </p:ext>
            </p:extLst>
          </p:nvPr>
        </p:nvGraphicFramePr>
        <p:xfrm>
          <a:off x="179512" y="1052736"/>
          <a:ext cx="8496944" cy="1656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5283"/>
                <a:gridCol w="1193275"/>
                <a:gridCol w="1193275"/>
                <a:gridCol w="1193275"/>
                <a:gridCol w="1193275"/>
                <a:gridCol w="1193275"/>
                <a:gridCol w="1265286"/>
              </a:tblGrid>
              <a:tr h="1656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1. Работа над методической темой школы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>
                    <a:solidFill>
                      <a:schemeClr val="tx2">
                        <a:lumMod val="60000"/>
                        <a:lumOff val="40000"/>
                        <a:alpha val="9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Изучить работу педагогов по реализации методической темы школы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>
                    <a:solidFill>
                      <a:schemeClr val="accent1">
                        <a:lumMod val="20000"/>
                        <a:lumOff val="80000"/>
                        <a:alpha val="9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Работа педагогического коллектива над методической темой школы 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>
                    <a:solidFill>
                      <a:schemeClr val="accent1">
                        <a:lumMod val="20000"/>
                        <a:lumOff val="80000"/>
                        <a:alpha val="9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Тематический 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>
                    <a:solidFill>
                      <a:schemeClr val="accent1">
                        <a:lumMod val="20000"/>
                        <a:lumOff val="80000"/>
                        <a:alpha val="9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Анализ методической литературы, собеседование с учителями 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>
                    <a:solidFill>
                      <a:schemeClr val="accent1">
                        <a:lumMod val="20000"/>
                        <a:lumOff val="80000"/>
                        <a:alpha val="9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ЗУВР 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>
                    <a:solidFill>
                      <a:schemeClr val="accent1">
                        <a:lumMod val="20000"/>
                        <a:lumOff val="80000"/>
                        <a:alpha val="9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Справка, заседание педсовета 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>
                    <a:solidFill>
                      <a:schemeClr val="accent1">
                        <a:lumMod val="20000"/>
                        <a:lumOff val="80000"/>
                        <a:alpha val="99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32110"/>
              </p:ext>
            </p:extLst>
          </p:nvPr>
        </p:nvGraphicFramePr>
        <p:xfrm>
          <a:off x="179512" y="2780928"/>
          <a:ext cx="8485200" cy="2160239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96144"/>
                <a:gridCol w="1152128"/>
                <a:gridCol w="1224136"/>
                <a:gridCol w="1152128"/>
                <a:gridCol w="1224136"/>
                <a:gridCol w="1191818"/>
                <a:gridCol w="1244710"/>
              </a:tblGrid>
              <a:tr h="21602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Организация предметной недели химии, биологии, </a:t>
                      </a:r>
                      <a:r>
                        <a:rPr lang="ru-RU" sz="1100" dirty="0" smtClean="0">
                          <a:effectLst/>
                        </a:rPr>
                        <a:t>географии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Анализ внеклассной работы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Внеурочная деятельность учителей химии, биологии, географии</a:t>
                      </a:r>
                      <a:r>
                        <a:rPr lang="ru-RU" sz="1100" dirty="0" smtClean="0">
                          <a:effectLst/>
                        </a:rPr>
                        <a:t>,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Тематический 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Посещение, анализ 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ЗУВР 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Совещание при </a:t>
                      </a:r>
                      <a:r>
                        <a:rPr lang="ru-RU" sz="1100" dirty="0" smtClean="0">
                          <a:effectLst/>
                        </a:rPr>
                        <a:t>завуче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00024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</TotalTime>
  <Words>1582</Words>
  <Application>Microsoft Office PowerPoint</Application>
  <PresentationFormat>Экран (4:3)</PresentationFormat>
  <Paragraphs>399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Внутришкольный контроль-приоритетное направление деятельности заместителя директора по УВР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Noutbook1</cp:lastModifiedBy>
  <cp:revision>51</cp:revision>
  <cp:lastPrinted>2012-12-03T13:49:37Z</cp:lastPrinted>
  <dcterms:modified xsi:type="dcterms:W3CDTF">2012-12-04T04:00:44Z</dcterms:modified>
</cp:coreProperties>
</file>